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70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13E39-6EAD-41EF-BFBB-478B8D0D31D8}" v="699" dt="2025-11-10T03:24:07.532"/>
    <p1510:client id="{DC6F6782-BA8C-4AA6-850C-B826565415E3}" v="155" dt="2025-11-11T01:03:19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9503E85A-78E7-B8B0-98DD-E68F23DA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6" y="1717568"/>
            <a:ext cx="11532030" cy="30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003F317D-41E9-BA22-49B0-6C1AFBC2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93751C-50FB-2C67-A714-7E3513E0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698" y="219448"/>
            <a:ext cx="2735219" cy="1014648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ptos Display"/>
              </a:rPr>
              <a:t>Positivismo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ABB63-E34C-C1DA-012E-06B062F8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081" y="1235173"/>
            <a:ext cx="4505747" cy="5423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1600" dirty="0">
                <a:ea typeface="+mn-lt"/>
                <a:cs typeface="+mn-lt"/>
              </a:rPr>
              <a:t> </a:t>
            </a:r>
            <a:r>
              <a:rPr lang="pt-BR" sz="2000" b="1" dirty="0">
                <a:ea typeface="+mn-lt"/>
                <a:cs typeface="+mn-lt"/>
              </a:rPr>
              <a:t>A partir da segunda metade do século XIX e com maior intensidade após a Proclamação da República, o positivismo (inspirado em Auguste Comte) passou a incidir sobre a escola: valorização do método científico, da disciplina e de uma educação orientada para a “ordem e o progresso”. </a:t>
            </a:r>
          </a:p>
          <a:p>
            <a:pPr marL="0" indent="0">
              <a:buNone/>
            </a:pPr>
            <a:r>
              <a:rPr lang="pt-BR" sz="2000" b="1" dirty="0">
                <a:ea typeface="+mn-lt"/>
                <a:cs typeface="+mn-lt"/>
              </a:rPr>
              <a:t> Figuras e leituras positivistas influenciaram reformas e o ideário republicano, conectando educação pública, planejamento e modelo laico de formação. Esse eixo contribuiu para a crescente separação entre Igreja e Estado nas questões escolares.</a:t>
            </a:r>
            <a:endParaRPr lang="pt-BR" sz="2000" b="1"/>
          </a:p>
        </p:txBody>
      </p:sp>
    </p:spTree>
    <p:extLst>
      <p:ext uri="{BB962C8B-B14F-4D97-AF65-F5344CB8AC3E}">
        <p14:creationId xmlns:p14="http://schemas.microsoft.com/office/powerpoint/2010/main" val="144068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17EE8-BD3B-D5CD-4090-B1F6DEFD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548" b="24112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BF776-CFE4-4A35-6904-0510A258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373" y="-190231"/>
            <a:ext cx="7205985" cy="1899912"/>
          </a:xfrm>
        </p:spPr>
        <p:txBody>
          <a:bodyPr>
            <a:normAutofit/>
          </a:bodyPr>
          <a:lstStyle/>
          <a:p>
            <a:r>
              <a:rPr lang="pt-BR" sz="3100" b="1" dirty="0">
                <a:latin typeface="Aptos"/>
              </a:rPr>
              <a:t>Principais reformas e transformações institucionais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F0BE34-30D4-CA40-ED2C-F40ED0D6A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876" y="1500125"/>
            <a:ext cx="5158536" cy="54849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2000" dirty="0">
                <a:ea typeface="+mn-lt"/>
                <a:cs typeface="+mn-lt"/>
              </a:rPr>
              <a:t> </a:t>
            </a:r>
            <a:r>
              <a:rPr lang="pt-BR" sz="2400" b="1" dirty="0">
                <a:ea typeface="+mn-lt"/>
                <a:cs typeface="+mn-lt"/>
              </a:rPr>
              <a:t>Saviani discute as leis e decretos que marcaram o período: a Lei das Escolas de Primeiras Letras (1827), a Reforma Couto Ferraz (Decreto 1331-A/1854), a Reforma Leôncio de Carvalho (Decreto 7.247/1879) e a reforma educacional de influência positivista/</a:t>
            </a:r>
            <a:r>
              <a:rPr lang="pt-BR" sz="2400" b="1" err="1">
                <a:ea typeface="+mn-lt"/>
                <a:cs typeface="+mn-lt"/>
              </a:rPr>
              <a:t>benjaminconstantista</a:t>
            </a:r>
            <a:r>
              <a:rPr lang="pt-BR" sz="2400" b="1" dirty="0">
                <a:ea typeface="+mn-lt"/>
                <a:cs typeface="+mn-lt"/>
              </a:rPr>
              <a:t> (final do século XIX / início do XX). </a:t>
            </a:r>
          </a:p>
          <a:p>
            <a:pPr marL="0" indent="0">
              <a:buNone/>
            </a:pPr>
            <a:r>
              <a:rPr lang="pt-BR" sz="2400" b="1" dirty="0">
                <a:ea typeface="+mn-lt"/>
                <a:cs typeface="+mn-lt"/>
              </a:rPr>
              <a:t> Essas iniciativas representam tentativas estatais de organizar o sistema escolar, criar normal </a:t>
            </a:r>
            <a:r>
              <a:rPr lang="pt-BR" sz="2400" b="1" err="1">
                <a:ea typeface="+mn-lt"/>
                <a:cs typeface="+mn-lt"/>
              </a:rPr>
              <a:t>schools</a:t>
            </a:r>
            <a:r>
              <a:rPr lang="pt-BR" sz="2400" b="1" dirty="0">
                <a:ea typeface="+mn-lt"/>
                <a:cs typeface="+mn-lt"/>
              </a:rPr>
              <a:t>, redefinir currículos e estabelecer normas administrativas — ainda que com resultados desiguais e persistente fragilidade estrutural.</a:t>
            </a:r>
            <a:endParaRPr lang="pt-BR" sz="2400" b="1"/>
          </a:p>
        </p:txBody>
      </p:sp>
    </p:spTree>
    <p:extLst>
      <p:ext uri="{BB962C8B-B14F-4D97-AF65-F5344CB8AC3E}">
        <p14:creationId xmlns:p14="http://schemas.microsoft.com/office/powerpoint/2010/main" val="189532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Foto em preto e branco de homem olhando para o lado&#10;&#10;O conteúdo gerado por IA pode estar incorreto.">
            <a:extLst>
              <a:ext uri="{FF2B5EF4-FFF2-40B4-BE49-F238E27FC236}">
                <a16:creationId xmlns:a16="http://schemas.microsoft.com/office/drawing/2014/main" id="{E5BB41F2-674C-E24E-84E8-5DE63CBAA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886" r="25089" b="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5383A2-D71C-A40E-C93E-E059AF41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01" y="472920"/>
            <a:ext cx="6346431" cy="9264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 err="1"/>
              <a:t>Consequências</a:t>
            </a:r>
            <a:r>
              <a:rPr lang="en-US" sz="2800" b="1" dirty="0"/>
              <a:t> </a:t>
            </a:r>
            <a:r>
              <a:rPr lang="en-US" sz="2800" b="1" dirty="0" err="1"/>
              <a:t>na</a:t>
            </a:r>
            <a:r>
              <a:rPr lang="en-US" sz="2800" b="1" dirty="0"/>
              <a:t> </a:t>
            </a:r>
            <a:r>
              <a:rPr lang="en-US" sz="2800" b="1" dirty="0" err="1"/>
              <a:t>avaliação</a:t>
            </a:r>
            <a:r>
              <a:rPr lang="en-US" sz="2800" b="1" dirty="0"/>
              <a:t> de </a:t>
            </a:r>
            <a:r>
              <a:rPr lang="en-US" sz="2800" b="1" dirty="0" err="1"/>
              <a:t>Saviani</a:t>
            </a:r>
            <a:r>
              <a:rPr lang="en-US" sz="2800" b="1" dirty="0"/>
              <a:t> (</a:t>
            </a:r>
            <a:r>
              <a:rPr lang="en-US" sz="2800" b="1" dirty="0" err="1"/>
              <a:t>conclusão</a:t>
            </a:r>
            <a:r>
              <a:rPr lang="en-US" sz="2800" b="1" dirty="0"/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0CAD85-7B48-6147-8E47-079DABBD834D}"/>
              </a:ext>
            </a:extLst>
          </p:cNvPr>
          <p:cNvSpPr txBox="1"/>
          <p:nvPr/>
        </p:nvSpPr>
        <p:spPr>
          <a:xfrm>
            <a:off x="5532612" y="1532964"/>
            <a:ext cx="6524810" cy="46286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 </a:t>
            </a:r>
            <a:r>
              <a:rPr lang="en-US" b="1" err="1"/>
              <a:t>Saviani</a:t>
            </a:r>
            <a:r>
              <a:rPr lang="en-US" b="1" dirty="0"/>
              <a:t> </a:t>
            </a:r>
            <a:r>
              <a:rPr lang="en-US" b="1" err="1"/>
              <a:t>avalia</a:t>
            </a:r>
            <a:r>
              <a:rPr lang="en-US" b="1" dirty="0"/>
              <a:t> esse </a:t>
            </a:r>
            <a:r>
              <a:rPr lang="en-US" b="1" err="1"/>
              <a:t>período</a:t>
            </a:r>
            <a:r>
              <a:rPr lang="en-US" b="1" dirty="0"/>
              <a:t> </a:t>
            </a:r>
            <a:r>
              <a:rPr lang="en-US" b="1" err="1"/>
              <a:t>como</a:t>
            </a:r>
            <a:r>
              <a:rPr lang="en-US" b="1" dirty="0"/>
              <a:t> </a:t>
            </a:r>
            <a:r>
              <a:rPr lang="en-US" b="1" err="1"/>
              <a:t>decisivo</a:t>
            </a:r>
            <a:r>
              <a:rPr lang="en-US" b="1" dirty="0"/>
              <a:t> para a </a:t>
            </a:r>
            <a:r>
              <a:rPr lang="en-US" b="1" err="1"/>
              <a:t>secularização</a:t>
            </a:r>
            <a:r>
              <a:rPr lang="en-US" b="1" dirty="0"/>
              <a:t> gradual da </a:t>
            </a:r>
            <a:r>
              <a:rPr lang="en-US" b="1" err="1"/>
              <a:t>educação</a:t>
            </a:r>
            <a:r>
              <a:rPr lang="en-US" b="1" dirty="0"/>
              <a:t> </a:t>
            </a:r>
            <a:r>
              <a:rPr lang="en-US" b="1" err="1"/>
              <a:t>brasileira</a:t>
            </a:r>
            <a:r>
              <a:rPr lang="en-US" b="1" dirty="0"/>
              <a:t> e para a </a:t>
            </a:r>
            <a:r>
              <a:rPr lang="en-US" b="1" err="1"/>
              <a:t>formação</a:t>
            </a:r>
            <a:r>
              <a:rPr lang="en-US" b="1" dirty="0"/>
              <a:t> de </a:t>
            </a:r>
            <a:r>
              <a:rPr lang="en-US" b="1" err="1"/>
              <a:t>uma</a:t>
            </a:r>
            <a:r>
              <a:rPr lang="en-US" b="1" dirty="0"/>
              <a:t> </a:t>
            </a:r>
            <a:r>
              <a:rPr lang="en-US" b="1" err="1"/>
              <a:t>pedagogia</a:t>
            </a:r>
            <a:r>
              <a:rPr lang="en-US" b="1" dirty="0"/>
              <a:t> “</a:t>
            </a:r>
            <a:r>
              <a:rPr lang="en-US" b="1" err="1"/>
              <a:t>laica</a:t>
            </a:r>
            <a:r>
              <a:rPr lang="en-US" b="1" dirty="0"/>
              <a:t>” </a:t>
            </a:r>
            <a:r>
              <a:rPr lang="en-US" b="1" err="1"/>
              <a:t>que</a:t>
            </a:r>
            <a:r>
              <a:rPr lang="en-US" b="1" dirty="0"/>
              <a:t> se </a:t>
            </a:r>
            <a:r>
              <a:rPr lang="en-US" b="1" err="1"/>
              <a:t>consolidaria</a:t>
            </a:r>
            <a:r>
              <a:rPr lang="en-US" b="1" dirty="0"/>
              <a:t> </a:t>
            </a:r>
            <a:r>
              <a:rPr lang="en-US" b="1" err="1"/>
              <a:t>ao</a:t>
            </a:r>
            <a:r>
              <a:rPr lang="en-US" b="1" dirty="0"/>
              <a:t> </a:t>
            </a:r>
            <a:r>
              <a:rPr lang="en-US" b="1" err="1"/>
              <a:t>longo</a:t>
            </a:r>
            <a:r>
              <a:rPr lang="en-US" b="1" dirty="0"/>
              <a:t> do </a:t>
            </a:r>
            <a:r>
              <a:rPr lang="en-US" b="1" err="1"/>
              <a:t>século</a:t>
            </a:r>
            <a:r>
              <a:rPr lang="en-US" b="1" dirty="0"/>
              <a:t> XX. </a:t>
            </a:r>
            <a:endParaRPr lang="pt-BR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 </a:t>
            </a:r>
            <a:r>
              <a:rPr lang="en-US" b="1" err="1"/>
              <a:t>Contudo</a:t>
            </a:r>
            <a:r>
              <a:rPr lang="en-US" b="1" dirty="0"/>
              <a:t>, </a:t>
            </a:r>
            <a:r>
              <a:rPr lang="en-US" b="1" err="1"/>
              <a:t>ele</a:t>
            </a:r>
            <a:r>
              <a:rPr lang="en-US" b="1" dirty="0"/>
              <a:t> </a:t>
            </a:r>
            <a:r>
              <a:rPr lang="en-US" b="1" err="1"/>
              <a:t>também</a:t>
            </a:r>
            <a:r>
              <a:rPr lang="en-US" b="1" dirty="0"/>
              <a:t> </a:t>
            </a:r>
            <a:r>
              <a:rPr lang="en-US" b="1" err="1"/>
              <a:t>aponta</a:t>
            </a:r>
            <a:r>
              <a:rPr lang="en-US" b="1" dirty="0"/>
              <a:t> </a:t>
            </a:r>
            <a:r>
              <a:rPr lang="en-US" b="1" err="1"/>
              <a:t>limitações</a:t>
            </a:r>
            <a:r>
              <a:rPr lang="en-US" b="1" dirty="0"/>
              <a:t>: </a:t>
            </a:r>
            <a:r>
              <a:rPr lang="en-US" b="1" err="1"/>
              <a:t>muitas</a:t>
            </a:r>
            <a:r>
              <a:rPr lang="en-US" b="1" dirty="0"/>
              <a:t> </a:t>
            </a:r>
            <a:r>
              <a:rPr lang="en-US" b="1" err="1"/>
              <a:t>reformas</a:t>
            </a:r>
            <a:r>
              <a:rPr lang="en-US" b="1" dirty="0"/>
              <a:t> </a:t>
            </a:r>
            <a:r>
              <a:rPr lang="en-US" b="1" err="1"/>
              <a:t>foram</a:t>
            </a:r>
            <a:r>
              <a:rPr lang="en-US" b="1" dirty="0"/>
              <a:t> </a:t>
            </a:r>
            <a:r>
              <a:rPr lang="en-US" b="1" err="1"/>
              <a:t>fragmentadas</a:t>
            </a:r>
            <a:r>
              <a:rPr lang="en-US" b="1" dirty="0"/>
              <a:t>, a </a:t>
            </a:r>
            <a:r>
              <a:rPr lang="en-US" b="1" err="1"/>
              <a:t>implementação</a:t>
            </a:r>
            <a:r>
              <a:rPr lang="en-US" b="1" dirty="0"/>
              <a:t> </a:t>
            </a:r>
            <a:r>
              <a:rPr lang="en-US" b="1" err="1"/>
              <a:t>falhou</a:t>
            </a:r>
            <a:r>
              <a:rPr lang="en-US" b="1" dirty="0"/>
              <a:t> </a:t>
            </a:r>
            <a:r>
              <a:rPr lang="en-US" b="1" err="1"/>
              <a:t>em</a:t>
            </a:r>
            <a:r>
              <a:rPr lang="en-US" b="1" dirty="0"/>
              <a:t> </a:t>
            </a:r>
            <a:r>
              <a:rPr lang="en-US" b="1" err="1"/>
              <a:t>várias</a:t>
            </a:r>
            <a:r>
              <a:rPr lang="en-US" b="1" dirty="0"/>
              <a:t> </a:t>
            </a:r>
            <a:r>
              <a:rPr lang="en-US" b="1" err="1"/>
              <a:t>regiões</a:t>
            </a:r>
            <a:r>
              <a:rPr lang="en-US" b="1" dirty="0"/>
              <a:t>, e as </a:t>
            </a:r>
            <a:r>
              <a:rPr lang="en-US" b="1" err="1"/>
              <a:t>propostas</a:t>
            </a:r>
            <a:r>
              <a:rPr lang="en-US" b="1" dirty="0"/>
              <a:t> </a:t>
            </a:r>
            <a:r>
              <a:rPr lang="en-US" b="1" err="1"/>
              <a:t>pedagógicas</a:t>
            </a:r>
            <a:r>
              <a:rPr lang="en-US" b="1" dirty="0"/>
              <a:t> (</a:t>
            </a:r>
            <a:r>
              <a:rPr lang="en-US" b="1" err="1"/>
              <a:t>ecletismo</a:t>
            </a:r>
            <a:r>
              <a:rPr lang="en-US" b="1" dirty="0"/>
              <a:t>, </a:t>
            </a:r>
            <a:r>
              <a:rPr lang="en-US" b="1" err="1"/>
              <a:t>liberalismo</a:t>
            </a:r>
            <a:r>
              <a:rPr lang="en-US" b="1" dirty="0"/>
              <a:t>, </a:t>
            </a:r>
            <a:r>
              <a:rPr lang="en-US" b="1" err="1"/>
              <a:t>positivismo</a:t>
            </a:r>
            <a:r>
              <a:rPr lang="en-US" b="1" dirty="0"/>
              <a:t>) </a:t>
            </a:r>
            <a:r>
              <a:rPr lang="en-US" b="1" err="1"/>
              <a:t>muitas</a:t>
            </a:r>
            <a:r>
              <a:rPr lang="en-US" b="1" dirty="0"/>
              <a:t> </a:t>
            </a:r>
            <a:r>
              <a:rPr lang="en-US" b="1" err="1"/>
              <a:t>vezes</a:t>
            </a:r>
            <a:r>
              <a:rPr lang="en-US" b="1" dirty="0"/>
              <a:t> </a:t>
            </a:r>
            <a:r>
              <a:rPr lang="en-US" b="1" err="1"/>
              <a:t>serviram</a:t>
            </a:r>
            <a:r>
              <a:rPr lang="en-US" b="1" dirty="0"/>
              <a:t> </a:t>
            </a:r>
            <a:r>
              <a:rPr lang="en-US" b="1" err="1"/>
              <a:t>mais</a:t>
            </a:r>
            <a:r>
              <a:rPr lang="en-US" b="1" dirty="0"/>
              <a:t> </a:t>
            </a:r>
            <a:r>
              <a:rPr lang="en-US" b="1" err="1"/>
              <a:t>aos</a:t>
            </a:r>
            <a:r>
              <a:rPr lang="en-US" b="1" dirty="0"/>
              <a:t> interesses das elites do </a:t>
            </a:r>
            <a:r>
              <a:rPr lang="en-US" b="1" err="1"/>
              <a:t>que</a:t>
            </a:r>
            <a:r>
              <a:rPr lang="en-US" b="1" dirty="0"/>
              <a:t> à </a:t>
            </a:r>
            <a:r>
              <a:rPr lang="en-US" b="1" err="1"/>
              <a:t>democratização</a:t>
            </a:r>
            <a:r>
              <a:rPr lang="en-US" b="1" dirty="0"/>
              <a:t> </a:t>
            </a:r>
            <a:r>
              <a:rPr lang="en-US" b="1" err="1"/>
              <a:t>efetiva</a:t>
            </a:r>
            <a:r>
              <a:rPr lang="en-US" b="1" dirty="0"/>
              <a:t> do </a:t>
            </a:r>
            <a:r>
              <a:rPr lang="en-US" b="1" err="1"/>
              <a:t>ensino</a:t>
            </a:r>
            <a:r>
              <a:rPr lang="en-US" b="1" dirty="0"/>
              <a:t>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 Em </a:t>
            </a:r>
            <a:r>
              <a:rPr lang="en-US" b="1" err="1"/>
              <a:t>sua</a:t>
            </a:r>
            <a:r>
              <a:rPr lang="en-US" b="1" dirty="0"/>
              <a:t> </a:t>
            </a:r>
            <a:r>
              <a:rPr lang="en-US" b="1" err="1"/>
              <a:t>leitura</a:t>
            </a:r>
            <a:r>
              <a:rPr lang="en-US" b="1" dirty="0"/>
              <a:t>, </a:t>
            </a:r>
            <a:r>
              <a:rPr lang="en-US" b="1" err="1"/>
              <a:t>entender</a:t>
            </a:r>
            <a:r>
              <a:rPr lang="en-US" b="1" dirty="0"/>
              <a:t> </a:t>
            </a:r>
            <a:r>
              <a:rPr lang="en-US" b="1" err="1"/>
              <a:t>essa</a:t>
            </a:r>
            <a:r>
              <a:rPr lang="en-US" b="1" dirty="0"/>
              <a:t> </a:t>
            </a:r>
            <a:r>
              <a:rPr lang="en-US" b="1" err="1"/>
              <a:t>trajetória</a:t>
            </a:r>
            <a:r>
              <a:rPr lang="en-US" b="1" dirty="0"/>
              <a:t> é fundamental para </a:t>
            </a:r>
            <a:r>
              <a:rPr lang="en-US" b="1" err="1"/>
              <a:t>compreender</a:t>
            </a:r>
            <a:r>
              <a:rPr lang="en-US" b="1" dirty="0"/>
              <a:t> as </a:t>
            </a:r>
            <a:r>
              <a:rPr lang="en-US" b="1" err="1"/>
              <a:t>continuidades</a:t>
            </a:r>
            <a:r>
              <a:rPr lang="en-US" b="1" dirty="0"/>
              <a:t> e </a:t>
            </a:r>
            <a:r>
              <a:rPr lang="en-US" b="1" err="1"/>
              <a:t>rupturas</a:t>
            </a:r>
            <a:r>
              <a:rPr lang="en-US" b="1" dirty="0"/>
              <a:t> </a:t>
            </a:r>
            <a:r>
              <a:rPr lang="en-US" b="1" err="1"/>
              <a:t>na</a:t>
            </a:r>
            <a:r>
              <a:rPr lang="en-US" b="1" dirty="0"/>
              <a:t> </a:t>
            </a:r>
            <a:r>
              <a:rPr lang="en-US" b="1" err="1"/>
              <a:t>história</a:t>
            </a:r>
            <a:r>
              <a:rPr lang="en-US" b="1" dirty="0"/>
              <a:t> </a:t>
            </a:r>
            <a:r>
              <a:rPr lang="en-US" b="1" err="1"/>
              <a:t>educacional</a:t>
            </a:r>
            <a:r>
              <a:rPr lang="en-US" b="1" dirty="0"/>
              <a:t> </a:t>
            </a:r>
            <a:r>
              <a:rPr lang="en-US" b="1" err="1"/>
              <a:t>nacional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67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CFF6E-12B7-F58F-EEB1-A27C4C0A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t-BR" sz="4000">
                <a:latin typeface="Aptos Display"/>
              </a:rPr>
              <a:t>Referências </a:t>
            </a:r>
            <a:endParaRPr lang="pt-BR" sz="4000"/>
          </a:p>
        </p:txBody>
      </p:sp>
      <p:pic>
        <p:nvPicPr>
          <p:cNvPr id="4" name="Imagem 3" descr="Livro aberto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1134F9A-55A9-BCC8-EBA5-02B26168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70"/>
          <a:stretch>
            <a:fillRect/>
          </a:stretch>
        </p:blipFill>
        <p:spPr>
          <a:xfrm>
            <a:off x="490781" y="374552"/>
            <a:ext cx="3731547" cy="6095991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888D8C-6523-5923-5C32-317BC0FF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000">
                <a:ea typeface="+mn-lt"/>
                <a:cs typeface="+mn-lt"/>
              </a:rPr>
              <a:t>Saviani, Dermeval — História das ideias pedagógicas no Brasil — Cap. VI (Desenvolvimento das ideias pedagógicas laicas: ecletismo, liberalismo e positivismo, 1827–1932). (Sumário do capítulo disponível em versões online e em cópias do livro). Revisões e resenhas acadêmicas sobre o livro (scielo / RBEDU) — contextualizam a periodização e as principais interpretações de Saviani. Documentos históricos e análises sobre as reformas: Decreto nº 1331-A/1854 (Couto Ferraz), Decreto nº 7.247/1879 (Leôncio de Carvalho) e demais legislação do período.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89990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040E8-EA2B-CD5F-50BA-59712947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994" y="2079625"/>
            <a:ext cx="3926542" cy="1347974"/>
          </a:xfrm>
        </p:spPr>
        <p:txBody>
          <a:bodyPr/>
          <a:lstStyle/>
          <a:p>
            <a:r>
              <a:rPr lang="pt-BR" dirty="0"/>
              <a:t>Agradecimentos</a:t>
            </a:r>
          </a:p>
        </p:txBody>
      </p:sp>
      <p:pic>
        <p:nvPicPr>
          <p:cNvPr id="4" name="Espaço Reservado para Conteúdo 3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65B3C782-6528-F6B1-94CC-6C798F07F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8088" y="5037137"/>
            <a:ext cx="4938793" cy="15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0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pic>
        <p:nvPicPr>
          <p:cNvPr id="7" name="Graphic 6" descr="Educação">
            <a:extLst>
              <a:ext uri="{FF2B5EF4-FFF2-40B4-BE49-F238E27FC236}">
                <a16:creationId xmlns:a16="http://schemas.microsoft.com/office/drawing/2014/main" id="{C8780462-3C17-142F-AF57-1A128ACC7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759" y="2230778"/>
            <a:ext cx="1198532" cy="119853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DA4CF9-2086-3125-DD0F-1FD96F63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371" y="1330591"/>
            <a:ext cx="9623122" cy="4202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4000" b="1" dirty="0">
                <a:latin typeface="Aptos"/>
              </a:rPr>
              <a:t>Disciplina: Fundamentos da educação</a:t>
            </a:r>
          </a:p>
          <a:p>
            <a:pPr marL="0" indent="0">
              <a:buNone/>
            </a:pPr>
            <a:endParaRPr lang="pt-BR" sz="2000" b="1" dirty="0">
              <a:latin typeface="Aptos"/>
            </a:endParaRPr>
          </a:p>
          <a:p>
            <a:pPr marL="0" indent="0">
              <a:buNone/>
            </a:pPr>
            <a:endParaRPr lang="pt-BR" sz="2000" b="1" dirty="0">
              <a:solidFill>
                <a:srgbClr val="000000"/>
              </a:solidFill>
              <a:latin typeface="Aptos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Aptos"/>
              </a:rPr>
              <a:t>Prof.a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DR.a</a:t>
            </a:r>
            <a:r>
              <a:rPr lang="pt-BR" b="1" dirty="0">
                <a:solidFill>
                  <a:schemeClr val="bg1"/>
                </a:solidFill>
                <a:latin typeface="Aptos"/>
              </a:rPr>
              <a:t> Viviane Souza De Oliveira</a:t>
            </a:r>
            <a:endParaRPr lang="pt-B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76000"/>
                  </a:schemeClr>
                </a:solidFill>
              </a:rPr>
              <a:t>Aluno: Rafael Bruno da Silva</a:t>
            </a:r>
          </a:p>
        </p:txBody>
      </p:sp>
      <p:pic>
        <p:nvPicPr>
          <p:cNvPr id="9" name="Graphic 8" descr="Educação">
            <a:extLst>
              <a:ext uri="{FF2B5EF4-FFF2-40B4-BE49-F238E27FC236}">
                <a16:creationId xmlns:a16="http://schemas.microsoft.com/office/drawing/2014/main" id="{CB1F983D-7C29-448F-B199-54FF8E471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4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7000" b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CCB91-4B35-2B0A-28F7-123CCAE4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12" y="1714579"/>
            <a:ext cx="11548249" cy="2616708"/>
          </a:xfrm>
        </p:spPr>
        <p:txBody>
          <a:bodyPr>
            <a:normAutofit/>
          </a:bodyPr>
          <a:lstStyle/>
          <a:p>
            <a:r>
              <a:rPr lang="pt-BR" sz="3600" b="1">
                <a:latin typeface="Aptos"/>
              </a:rPr>
              <a:t> </a:t>
            </a:r>
            <a:r>
              <a:rPr lang="pt-BR" sz="3600" b="1" dirty="0">
                <a:latin typeface="Aptos"/>
              </a:rPr>
              <a:t>A educação brasileira e as influências do liberalismo e do positivismo (1827–1932)</a:t>
            </a:r>
            <a:endParaRPr lang="pt-BR" sz="3600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AA7714-D274-11E9-1922-EAF03B41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71" y="5445125"/>
            <a:ext cx="10515600" cy="743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ea typeface="+mn-lt"/>
                <a:cs typeface="+mn-lt"/>
              </a:rPr>
              <a:t>Resumo — Capítulo VI — História das ideias pedagógicas no Brasil (Dermeval Saviani).</a:t>
            </a:r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84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31579-417E-D88D-543C-91CA55C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347" y="353919"/>
            <a:ext cx="2346512" cy="866122"/>
          </a:xfrm>
        </p:spPr>
        <p:txBody>
          <a:bodyPr/>
          <a:lstStyle/>
          <a:p>
            <a:r>
              <a:rPr lang="pt-BR" b="1" dirty="0">
                <a:ea typeface="+mj-lt"/>
                <a:cs typeface="+mj-lt"/>
              </a:rPr>
              <a:t>Sumário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85A49-2965-1413-9BBE-D7ACB3D5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347" y="1713566"/>
            <a:ext cx="10414747" cy="4116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pt-BR" sz="2400" b="1" dirty="0">
                <a:solidFill>
                  <a:srgbClr val="000000"/>
                </a:solidFill>
                <a:latin typeface="Aptos"/>
              </a:rPr>
              <a:t>Dermeval Saviani — Biografia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História do Brasil e principais eventos da época </a:t>
            </a:r>
            <a:r>
              <a:rPr lang="pt-BR" sz="1400" b="1" i="1" dirty="0">
                <a:latin typeface="Aptos"/>
              </a:rPr>
              <a:t>(Contextualizando)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Visão de Saviani sobre a época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Liberalismo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Positivismo</a:t>
            </a:r>
            <a:endParaRPr lang="pt-BR" dirty="0">
              <a:latin typeface="Aptos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Principais reformas e transformações institucionais</a:t>
            </a:r>
            <a:endParaRPr lang="pt-BR" dirty="0">
              <a:latin typeface="Aptos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Consequências e avaliação de Saviani </a:t>
            </a:r>
            <a:r>
              <a:rPr lang="pt-BR" sz="1400" b="1" i="1" dirty="0">
                <a:latin typeface="Aptos"/>
              </a:rPr>
              <a:t>(Conclusão)</a:t>
            </a:r>
            <a:endParaRPr lang="pt-BR" sz="1400" dirty="0">
              <a:latin typeface="Aptos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Referências </a:t>
            </a:r>
            <a:endParaRPr lang="pt-BR" sz="2400" b="1"/>
          </a:p>
        </p:txBody>
      </p:sp>
    </p:spTree>
    <p:extLst>
      <p:ext uri="{BB962C8B-B14F-4D97-AF65-F5344CB8AC3E}">
        <p14:creationId xmlns:p14="http://schemas.microsoft.com/office/powerpoint/2010/main" val="244701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54A6F-8CF3-4AAB-7039-C6C41686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171" y="488389"/>
            <a:ext cx="2167219" cy="38426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000000"/>
                </a:solidFill>
                <a:latin typeface="Aptos Display"/>
              </a:rPr>
              <a:t> </a:t>
            </a:r>
            <a:r>
              <a:rPr lang="pt-BR" sz="2800" b="1" dirty="0">
                <a:solidFill>
                  <a:srgbClr val="000000"/>
                </a:solidFill>
                <a:latin typeface="Aptos Display"/>
              </a:rPr>
              <a:t>Biografia</a:t>
            </a:r>
            <a:endParaRPr lang="pt-BR" sz="2800" b="1" dirty="0"/>
          </a:p>
          <a:p>
            <a:endParaRPr lang="pt-BR" dirty="0"/>
          </a:p>
        </p:txBody>
      </p:sp>
      <p:pic>
        <p:nvPicPr>
          <p:cNvPr id="4" name="Espaço Reservado para Conteúdo 3" descr="Foto em preto e branco de homem olhando para o lado&#10;&#10;O conteúdo gerado por IA pode estar incorreto.">
            <a:extLst>
              <a:ext uri="{FF2B5EF4-FFF2-40B4-BE49-F238E27FC236}">
                <a16:creationId xmlns:a16="http://schemas.microsoft.com/office/drawing/2014/main" id="{166B8D5E-98E0-3BA7-FD8E-4AA1AF0C3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87" y="2666844"/>
            <a:ext cx="1896596" cy="15352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679B166-C704-BB32-7CDC-83BFEA4AA464}"/>
              </a:ext>
            </a:extLst>
          </p:cNvPr>
          <p:cNvSpPr txBox="1"/>
          <p:nvPr/>
        </p:nvSpPr>
        <p:spPr>
          <a:xfrm>
            <a:off x="2172134" y="1058298"/>
            <a:ext cx="9253815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 </a:t>
            </a:r>
            <a:r>
              <a:rPr lang="pt-BR" sz="1600" dirty="0">
                <a:ea typeface="+mn-lt"/>
                <a:cs typeface="+mn-lt"/>
              </a:rPr>
              <a:t>Dermeval Saviani nasceu em 25 de dezembro de 1943, na cidade de Santo Antônio da Posse, interior de São Paulo. É um dos principais filósofos e historiadores da educação brasileira, reconhecido por sua profunda reflexão sobre o papel social da escola e da pedagogia.</a:t>
            </a:r>
          </a:p>
          <a:p>
            <a:r>
              <a:rPr lang="pt-BR" sz="1600" dirty="0"/>
              <a:t> </a:t>
            </a:r>
            <a:r>
              <a:rPr lang="pt-BR" sz="1600" dirty="0">
                <a:ea typeface="+mn-lt"/>
                <a:cs typeface="+mn-lt"/>
              </a:rPr>
              <a:t>Graduou-se em Filosofia pela PUC-SP (Pontifícia Universidade Católica de São Paulo).Tornou-se professor titular da Universidade Estadual de Campinas (UNICAMP), onde fundou o Grupo HISTEDBR (História, Sociedade e Educação no Brasil), referência nacional em pesquisas sobre a história da </a:t>
            </a:r>
            <a:r>
              <a:rPr lang="pt-BR" sz="1600" err="1">
                <a:ea typeface="+mn-lt"/>
                <a:cs typeface="+mn-lt"/>
              </a:rPr>
              <a:t>educação.Lecionou</a:t>
            </a:r>
            <a:r>
              <a:rPr lang="pt-BR" sz="1600" dirty="0">
                <a:ea typeface="+mn-lt"/>
                <a:cs typeface="+mn-lt"/>
              </a:rPr>
              <a:t> e orientou dezenas de pesquisadores, formando uma geração de estudiosos da pedagogia histórico-crítica.</a:t>
            </a:r>
          </a:p>
          <a:p>
            <a:r>
              <a:rPr lang="pt-BR" sz="1600" b="1" dirty="0"/>
              <a:t>Entre suas principais obras estão:</a:t>
            </a:r>
          </a:p>
          <a:p>
            <a:r>
              <a:rPr lang="pt-BR" sz="1600" dirty="0">
                <a:ea typeface="+mn-lt"/>
                <a:cs typeface="+mn-lt"/>
              </a:rPr>
              <a:t>Escola e Democracia (1983);</a:t>
            </a:r>
            <a:br>
              <a:rPr lang="pt-BR" sz="1600" dirty="0">
                <a:ea typeface="+mn-lt"/>
                <a:cs typeface="+mn-lt"/>
              </a:rPr>
            </a:br>
            <a:r>
              <a:rPr lang="pt-BR" sz="1600" dirty="0">
                <a:ea typeface="+mn-lt"/>
                <a:cs typeface="+mn-lt"/>
              </a:rPr>
              <a:t>Pedagogia Histórico-Crítica: primeiras aproximações (1991);</a:t>
            </a:r>
            <a:br>
              <a:rPr lang="pt-BR" sz="1600" dirty="0">
                <a:ea typeface="+mn-lt"/>
                <a:cs typeface="+mn-lt"/>
              </a:rPr>
            </a:br>
            <a:r>
              <a:rPr lang="pt-BR" sz="1600" dirty="0">
                <a:ea typeface="+mn-lt"/>
                <a:cs typeface="+mn-lt"/>
              </a:rPr>
              <a:t>História das Ideias Pedagógicas no Brasil (2007).</a:t>
            </a:r>
            <a:br>
              <a:rPr lang="pt-BR" sz="1600" dirty="0">
                <a:ea typeface="+mn-lt"/>
                <a:cs typeface="+mn-lt"/>
              </a:rPr>
            </a:br>
            <a:r>
              <a:rPr lang="pt-BR" sz="1600" dirty="0">
                <a:ea typeface="+mn-lt"/>
                <a:cs typeface="+mn-lt"/>
              </a:rPr>
              <a:t>Ideias centrais</a:t>
            </a:r>
            <a:br>
              <a:rPr lang="pt-BR" sz="1600" dirty="0">
                <a:ea typeface="+mn-lt"/>
                <a:cs typeface="+mn-lt"/>
              </a:rPr>
            </a:br>
            <a:r>
              <a:rPr lang="pt-BR" sz="1600" dirty="0">
                <a:ea typeface="+mn-lt"/>
                <a:cs typeface="+mn-lt"/>
              </a:rPr>
              <a:t>A educação não é neutra: ela reflete e pode transformar as relações sociais.</a:t>
            </a:r>
            <a:br>
              <a:rPr lang="pt-BR" sz="1600" dirty="0">
                <a:ea typeface="+mn-lt"/>
                <a:cs typeface="+mn-lt"/>
              </a:rPr>
            </a:br>
            <a:r>
              <a:rPr lang="pt-BR" sz="1600" dirty="0">
                <a:ea typeface="+mn-lt"/>
                <a:cs typeface="+mn-lt"/>
              </a:rPr>
              <a:t>A escola deve ser democrática, crítica e comprometida com a igualdade.</a:t>
            </a:r>
            <a:br>
              <a:rPr lang="pt-BR" sz="1600" dirty="0">
                <a:ea typeface="+mn-lt"/>
                <a:cs typeface="+mn-lt"/>
              </a:rPr>
            </a:br>
            <a:r>
              <a:rPr lang="pt-BR" sz="1600" dirty="0">
                <a:ea typeface="+mn-lt"/>
                <a:cs typeface="+mn-lt"/>
              </a:rPr>
              <a:t>O professor é um intelectual transformador, não apenas um transmissor de </a:t>
            </a:r>
            <a:r>
              <a:rPr lang="pt-BR" sz="1600" err="1">
                <a:ea typeface="+mn-lt"/>
                <a:cs typeface="+mn-lt"/>
              </a:rPr>
              <a:t>conteúdos</a:t>
            </a:r>
            <a:r>
              <a:rPr lang="pt-BR" sz="1600" dirty="0">
                <a:ea typeface="+mn-lt"/>
                <a:cs typeface="+mn-lt"/>
              </a:rPr>
              <a:t>.</a:t>
            </a:r>
          </a:p>
          <a:p>
            <a:r>
              <a:rPr lang="pt-BR" sz="1600" b="1" dirty="0"/>
              <a:t>Reconhecimento</a:t>
            </a:r>
            <a:br>
              <a:rPr lang="en-US" sz="1600" dirty="0"/>
            </a:br>
            <a:r>
              <a:rPr lang="pt-BR" sz="1600" dirty="0">
                <a:ea typeface="+mn-lt"/>
                <a:cs typeface="+mn-lt"/>
              </a:rPr>
              <a:t>Saviani é considerado um dos maiores teóricos da educação na América Latina, tendo recebido diversos prêmios e homenagens. Sua obra influencia políticas educacionais, pesquisas acadêmicas e formações docentes até hoje.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4388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AC00E6-1CA0-A2AA-078E-992DD323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98" y="609600"/>
            <a:ext cx="5282062" cy="1330839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pt-BR" sz="2800" b="1" dirty="0">
                <a:latin typeface="Aptos"/>
              </a:rPr>
              <a:t>História do Brasil e principais eventos da época </a:t>
            </a:r>
            <a:r>
              <a:rPr lang="pt-BR" sz="1400" b="1" i="1" dirty="0">
                <a:latin typeface="Aptos"/>
              </a:rPr>
              <a:t>(Contextualizando)</a:t>
            </a:r>
            <a:endParaRPr lang="pt-BR" sz="1400" dirty="0">
              <a:latin typeface="Aptos"/>
            </a:endParaRPr>
          </a:p>
          <a:p>
            <a:pPr>
              <a:spcBef>
                <a:spcPts val="1000"/>
              </a:spcBef>
            </a:pPr>
            <a:endParaRPr lang="pt-BR" sz="2800" b="1" dirty="0">
              <a:latin typeface="Aptos"/>
            </a:endParaRPr>
          </a:p>
          <a:p>
            <a:endParaRPr lang="pt-BR" sz="2800"/>
          </a:p>
        </p:txBody>
      </p:sp>
      <p:pic>
        <p:nvPicPr>
          <p:cNvPr id="4" name="Imagem 3" descr="Pessoas andando de cavalo&#10;&#10;O conteúdo gerado por IA pode estar incorreto.">
            <a:extLst>
              <a:ext uri="{FF2B5EF4-FFF2-40B4-BE49-F238E27FC236}">
                <a16:creationId xmlns:a16="http://schemas.microsoft.com/office/drawing/2014/main" id="{EF7993D9-90F3-DC73-A94A-EFA59E9F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" r="-2" b="-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6181-17AC-7DCB-4B07-CE4D7494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054" y="1936367"/>
            <a:ext cx="5406277" cy="4659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1400" dirty="0">
                <a:ea typeface="+mn-lt"/>
                <a:cs typeface="+mn-lt"/>
              </a:rPr>
              <a:t> </a:t>
            </a:r>
            <a:r>
              <a:rPr lang="pt-BR" sz="2000" b="1" dirty="0">
                <a:ea typeface="+mn-lt"/>
                <a:cs typeface="+mn-lt"/>
              </a:rPr>
              <a:t>O Brasil vivia sob o Império, com D. Pedro I (até 1831) e depois D. Pedro II (1840–1889).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 Lei de 1827 criou as primeiras escolas de primeiras letras, marco da educação pública brasileira — mas ainda restrita e elitista.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 economia era agrária e exportadora, baseada no café, no açúcar e no trabalho escravo.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 elite rural controlava o poder político e a educação era voltada à formação de uma burguesia ilustrada, inspirada no ecletismo europeu e em modelos liberais.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 As ideias liberais e positivistas começam a ganhar espaço entre intelectuais e militares, que defendiam a modernização do Estado e da educação.</a:t>
            </a:r>
          </a:p>
        </p:txBody>
      </p:sp>
    </p:spTree>
    <p:extLst>
      <p:ext uri="{BB962C8B-B14F-4D97-AF65-F5344CB8AC3E}">
        <p14:creationId xmlns:p14="http://schemas.microsoft.com/office/powerpoint/2010/main" val="129826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Pessoas andando de cavalo&#10;&#10;O conteúdo gerado por IA pode estar incorreto.">
            <a:extLst>
              <a:ext uri="{FF2B5EF4-FFF2-40B4-BE49-F238E27FC236}">
                <a16:creationId xmlns:a16="http://schemas.microsoft.com/office/drawing/2014/main" id="{8EECA070-7D1B-7EB2-B0D7-E54981E4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90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A406B-20E4-5C38-CB0D-F68FE981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029" y="317408"/>
            <a:ext cx="5818339" cy="64982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1827 – </a:t>
            </a:r>
            <a:r>
              <a:rPr lang="en-US" sz="1800" b="1" err="1">
                <a:ea typeface="+mn-lt"/>
                <a:cs typeface="+mn-lt"/>
              </a:rPr>
              <a:t>Aprovação</a:t>
            </a:r>
            <a:r>
              <a:rPr lang="en-US" sz="1800" b="1" dirty="0">
                <a:ea typeface="+mn-lt"/>
                <a:cs typeface="+mn-lt"/>
              </a:rPr>
              <a:t> da Lei das </a:t>
            </a:r>
            <a:r>
              <a:rPr lang="en-US" sz="1800" b="1" err="1">
                <a:ea typeface="+mn-lt"/>
                <a:cs typeface="+mn-lt"/>
              </a:rPr>
              <a:t>Escolas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Primeiras</a:t>
            </a:r>
            <a:r>
              <a:rPr lang="en-US" sz="1800" b="1" dirty="0">
                <a:ea typeface="+mn-lt"/>
                <a:cs typeface="+mn-lt"/>
              </a:rPr>
              <a:t> Letras no </a:t>
            </a:r>
            <a:r>
              <a:rPr lang="en-US" sz="1800" b="1" err="1">
                <a:ea typeface="+mn-lt"/>
                <a:cs typeface="+mn-lt"/>
              </a:rPr>
              <a:t>Brasil</a:t>
            </a:r>
            <a:r>
              <a:rPr lang="en-US" sz="1800" b="1" dirty="0">
                <a:ea typeface="+mn-lt"/>
                <a:cs typeface="+mn-lt"/>
              </a:rPr>
              <a:t> → </a:t>
            </a:r>
            <a:r>
              <a:rPr lang="en-US" sz="1800" b="1" err="1">
                <a:ea typeface="+mn-lt"/>
                <a:cs typeface="+mn-lt"/>
              </a:rPr>
              <a:t>marco</a:t>
            </a:r>
            <a:r>
              <a:rPr lang="en-US" sz="1800" b="1" dirty="0">
                <a:ea typeface="+mn-lt"/>
                <a:cs typeface="+mn-lt"/>
              </a:rPr>
              <a:t> da </a:t>
            </a:r>
            <a:r>
              <a:rPr lang="en-US" sz="1800" b="1" err="1">
                <a:ea typeface="+mn-lt"/>
                <a:cs typeface="+mn-lt"/>
              </a:rPr>
              <a:t>educação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primária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pública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1854 – Reforma Couto Ferraz (</a:t>
            </a:r>
            <a:r>
              <a:rPr lang="en-US" sz="1800" b="1" err="1">
                <a:ea typeface="+mn-lt"/>
                <a:cs typeface="+mn-lt"/>
              </a:rPr>
              <a:t>Decreto</a:t>
            </a:r>
            <a:r>
              <a:rPr lang="en-US" sz="1800" b="1" dirty="0">
                <a:ea typeface="+mn-lt"/>
                <a:cs typeface="+mn-lt"/>
              </a:rPr>
              <a:t> 1331-A) → </a:t>
            </a:r>
            <a:r>
              <a:rPr lang="en-US" sz="1800" b="1" err="1">
                <a:ea typeface="+mn-lt"/>
                <a:cs typeface="+mn-lt"/>
              </a:rPr>
              <a:t>tentativa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organizar</a:t>
            </a:r>
            <a:r>
              <a:rPr lang="en-US" sz="1800" b="1" dirty="0">
                <a:ea typeface="+mn-lt"/>
                <a:cs typeface="+mn-lt"/>
              </a:rPr>
              <a:t> o </a:t>
            </a:r>
            <a:r>
              <a:rPr lang="en-US" sz="1800" b="1" err="1">
                <a:ea typeface="+mn-lt"/>
                <a:cs typeface="+mn-lt"/>
              </a:rPr>
              <a:t>ensino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público</a:t>
            </a:r>
            <a:r>
              <a:rPr lang="en-US" sz="1800" b="1" dirty="0">
                <a:ea typeface="+mn-lt"/>
                <a:cs typeface="+mn-lt"/>
              </a:rPr>
              <a:t> no Império.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1879 – Reforma Leôncio de Carvalho (</a:t>
            </a:r>
            <a:r>
              <a:rPr lang="en-US" sz="1800" b="1" dirty="0" err="1">
                <a:ea typeface="+mn-lt"/>
                <a:cs typeface="+mn-lt"/>
              </a:rPr>
              <a:t>Decreto</a:t>
            </a:r>
            <a:r>
              <a:rPr lang="en-US" sz="1800" b="1" dirty="0">
                <a:ea typeface="+mn-lt"/>
                <a:cs typeface="+mn-lt"/>
              </a:rPr>
              <a:t> 7247) → </a:t>
            </a:r>
            <a:r>
              <a:rPr lang="en-US" sz="1800" b="1" dirty="0" err="1">
                <a:ea typeface="+mn-lt"/>
                <a:cs typeface="+mn-lt"/>
              </a:rPr>
              <a:t>expansão</a:t>
            </a:r>
            <a:r>
              <a:rPr lang="en-US" sz="1800" b="1" dirty="0">
                <a:ea typeface="+mn-lt"/>
                <a:cs typeface="+mn-lt"/>
              </a:rPr>
              <a:t> do </a:t>
            </a:r>
            <a:r>
              <a:rPr lang="en-US" sz="1800" b="1" dirty="0" err="1">
                <a:ea typeface="+mn-lt"/>
                <a:cs typeface="+mn-lt"/>
              </a:rPr>
              <a:t>ensino</a:t>
            </a:r>
            <a:r>
              <a:rPr lang="en-US" sz="1800" b="1" dirty="0">
                <a:ea typeface="+mn-lt"/>
                <a:cs typeface="+mn-lt"/>
              </a:rPr>
              <a:t> e </a:t>
            </a:r>
            <a:r>
              <a:rPr lang="en-US" sz="1800" b="1" dirty="0" err="1">
                <a:ea typeface="+mn-lt"/>
                <a:cs typeface="+mn-lt"/>
              </a:rPr>
              <a:t>mudanças</a:t>
            </a:r>
            <a:r>
              <a:rPr lang="en-US" sz="1800" b="1" dirty="0">
                <a:ea typeface="+mn-lt"/>
                <a:cs typeface="+mn-lt"/>
              </a:rPr>
              <a:t> no </a:t>
            </a:r>
            <a:r>
              <a:rPr lang="en-US" sz="1800" b="1" dirty="0" err="1">
                <a:ea typeface="+mn-lt"/>
                <a:cs typeface="+mn-lt"/>
              </a:rPr>
              <a:t>currículo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1889 – </a:t>
            </a:r>
            <a:r>
              <a:rPr lang="en-US" sz="1800" b="1" err="1">
                <a:ea typeface="+mn-lt"/>
                <a:cs typeface="+mn-lt"/>
              </a:rPr>
              <a:t>Proclamação</a:t>
            </a:r>
            <a:r>
              <a:rPr lang="en-US" sz="1800" b="1" dirty="0">
                <a:ea typeface="+mn-lt"/>
                <a:cs typeface="+mn-lt"/>
              </a:rPr>
              <a:t> da República → novo regime </a:t>
            </a:r>
            <a:r>
              <a:rPr lang="en-US" sz="1800" b="1" err="1">
                <a:ea typeface="+mn-lt"/>
                <a:cs typeface="+mn-lt"/>
              </a:rPr>
              <a:t>político</a:t>
            </a:r>
            <a:r>
              <a:rPr lang="en-US" sz="1800" b="1" dirty="0">
                <a:ea typeface="+mn-lt"/>
                <a:cs typeface="+mn-lt"/>
              </a:rPr>
              <a:t> e </a:t>
            </a:r>
            <a:r>
              <a:rPr lang="en-US" sz="1800" b="1" err="1">
                <a:ea typeface="+mn-lt"/>
                <a:cs typeface="+mn-lt"/>
              </a:rPr>
              <a:t>maior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centralização</a:t>
            </a:r>
            <a:r>
              <a:rPr lang="en-US" sz="1800" b="1" dirty="0">
                <a:ea typeface="+mn-lt"/>
                <a:cs typeface="+mn-lt"/>
              </a:rPr>
              <a:t> da </a:t>
            </a:r>
            <a:r>
              <a:rPr lang="en-US" sz="1800" b="1" err="1">
                <a:ea typeface="+mn-lt"/>
                <a:cs typeface="+mn-lt"/>
              </a:rPr>
              <a:t>educação</a:t>
            </a:r>
            <a:r>
              <a:rPr lang="en-US" sz="1800" b="1" dirty="0">
                <a:ea typeface="+mn-lt"/>
                <a:cs typeface="+mn-lt"/>
              </a:rPr>
              <a:t> com </a:t>
            </a:r>
            <a:r>
              <a:rPr lang="en-US" sz="1800" b="1" err="1">
                <a:ea typeface="+mn-lt"/>
                <a:cs typeface="+mn-lt"/>
              </a:rPr>
              <a:t>inspiração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positivista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1890 – </a:t>
            </a:r>
            <a:r>
              <a:rPr lang="en-US" sz="1800" b="1" err="1">
                <a:ea typeface="+mn-lt"/>
                <a:cs typeface="+mn-lt"/>
              </a:rPr>
              <a:t>Adoção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crescente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ideias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positivistas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na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formação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profissionais</a:t>
            </a:r>
            <a:r>
              <a:rPr lang="en-US" sz="1800" b="1" dirty="0">
                <a:ea typeface="+mn-lt"/>
                <a:cs typeface="+mn-lt"/>
              </a:rPr>
              <a:t>,  e no ideal do </a:t>
            </a:r>
            <a:r>
              <a:rPr lang="en-US" sz="1800" b="1" err="1">
                <a:ea typeface="+mn-lt"/>
                <a:cs typeface="+mn-lt"/>
              </a:rPr>
              <a:t>ensino</a:t>
            </a:r>
            <a:r>
              <a:rPr lang="en-US" sz="1800" b="1" dirty="0">
                <a:ea typeface="+mn-lt"/>
                <a:cs typeface="+mn-lt"/>
              </a:rPr>
              <a:t> para </a:t>
            </a:r>
            <a:r>
              <a:rPr lang="en-US" sz="1800" b="1" err="1">
                <a:ea typeface="+mn-lt"/>
                <a:cs typeface="+mn-lt"/>
              </a:rPr>
              <a:t>todos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.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1932 – </a:t>
            </a:r>
            <a:r>
              <a:rPr lang="en-US" sz="1800" b="1" err="1">
                <a:ea typeface="+mn-lt"/>
                <a:cs typeface="+mn-lt"/>
              </a:rPr>
              <a:t>Publicação</a:t>
            </a:r>
            <a:r>
              <a:rPr lang="en-US" sz="1800" b="1" dirty="0">
                <a:ea typeface="+mn-lt"/>
                <a:cs typeface="+mn-lt"/>
              </a:rPr>
              <a:t> do Manifesto dos </a:t>
            </a:r>
            <a:r>
              <a:rPr lang="en-US" sz="1800" b="1" err="1">
                <a:ea typeface="+mn-lt"/>
                <a:cs typeface="+mn-lt"/>
              </a:rPr>
              <a:t>Pioneiros</a:t>
            </a:r>
            <a:r>
              <a:rPr lang="en-US" sz="1800" b="1" dirty="0">
                <a:ea typeface="+mn-lt"/>
                <a:cs typeface="+mn-lt"/>
              </a:rPr>
              <a:t> da </a:t>
            </a:r>
            <a:r>
              <a:rPr lang="en-US" sz="1800" b="1" err="1">
                <a:ea typeface="+mn-lt"/>
                <a:cs typeface="+mn-lt"/>
              </a:rPr>
              <a:t>Educação</a:t>
            </a:r>
            <a:r>
              <a:rPr lang="en-US" sz="1800" b="1" dirty="0">
                <a:ea typeface="+mn-lt"/>
                <a:cs typeface="+mn-lt"/>
              </a:rPr>
              <a:t> Nova → </a:t>
            </a:r>
            <a:r>
              <a:rPr lang="en-US" sz="1800" b="1" err="1">
                <a:ea typeface="+mn-lt"/>
                <a:cs typeface="+mn-lt"/>
              </a:rPr>
              <a:t>marco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transição</a:t>
            </a:r>
            <a:r>
              <a:rPr lang="en-US" sz="1800" b="1" dirty="0">
                <a:ea typeface="+mn-lt"/>
                <a:cs typeface="+mn-lt"/>
              </a:rPr>
              <a:t> para a </a:t>
            </a:r>
            <a:r>
              <a:rPr lang="en-US" sz="1800" b="1" err="1">
                <a:ea typeface="+mn-lt"/>
                <a:cs typeface="+mn-lt"/>
              </a:rPr>
              <a:t>pedagogia</a:t>
            </a:r>
            <a:r>
              <a:rPr lang="en-US" sz="1800" b="1" dirty="0">
                <a:ea typeface="+mn-lt"/>
                <a:cs typeface="+mn-lt"/>
              </a:rPr>
              <a:t> nova, </a:t>
            </a:r>
            <a:r>
              <a:rPr lang="en-US" sz="1800" b="1" err="1">
                <a:ea typeface="+mn-lt"/>
                <a:cs typeface="+mn-lt"/>
              </a:rPr>
              <a:t>encerrando</a:t>
            </a:r>
            <a:r>
              <a:rPr lang="en-US" sz="1800" b="1" dirty="0">
                <a:ea typeface="+mn-lt"/>
                <a:cs typeface="+mn-lt"/>
              </a:rPr>
              <a:t> o </a:t>
            </a:r>
            <a:r>
              <a:rPr lang="en-US" sz="1800" b="1" err="1">
                <a:ea typeface="+mn-lt"/>
                <a:cs typeface="+mn-lt"/>
              </a:rPr>
              <a:t>ciclo</a:t>
            </a:r>
            <a:r>
              <a:rPr lang="en-US" sz="1800" b="1" dirty="0">
                <a:ea typeface="+mn-lt"/>
                <a:cs typeface="+mn-lt"/>
              </a:rPr>
              <a:t> 1827-1932.</a:t>
            </a:r>
            <a:endParaRPr lang="pt-BR" sz="1800" b="1"/>
          </a:p>
        </p:txBody>
      </p:sp>
    </p:spTree>
    <p:extLst>
      <p:ext uri="{BB962C8B-B14F-4D97-AF65-F5344CB8AC3E}">
        <p14:creationId xmlns:p14="http://schemas.microsoft.com/office/powerpoint/2010/main" val="342269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Foto em preto e branco de homem olhando para o lado&#10;&#10;O conteúdo gerado por IA pode estar incorreto.">
            <a:extLst>
              <a:ext uri="{FF2B5EF4-FFF2-40B4-BE49-F238E27FC236}">
                <a16:creationId xmlns:a16="http://schemas.microsoft.com/office/drawing/2014/main" id="{6BC77C96-F2B4-219D-094A-BA32A631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63" b="5950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FFF155-5AD6-2C58-7E1D-FE531DD1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err="1"/>
              <a:t>Visão</a:t>
            </a:r>
            <a:r>
              <a:rPr lang="en-US" sz="4000" b="1" dirty="0"/>
              <a:t> de </a:t>
            </a:r>
            <a:r>
              <a:rPr lang="en-US" sz="4000" b="1" err="1"/>
              <a:t>Saviani</a:t>
            </a:r>
            <a:r>
              <a:rPr lang="en-US" sz="4000" b="1" dirty="0"/>
              <a:t> </a:t>
            </a:r>
            <a:r>
              <a:rPr lang="en-US" sz="4000" b="1" err="1"/>
              <a:t>sobre</a:t>
            </a:r>
            <a:r>
              <a:rPr lang="en-US" sz="4000" b="1" dirty="0"/>
              <a:t> a </a:t>
            </a:r>
            <a:r>
              <a:rPr lang="en-US" sz="4000" b="1" err="1"/>
              <a:t>época</a:t>
            </a:r>
            <a:endParaRPr lang="en-US" sz="4000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FDE435-C2F8-C609-4814-E64449C43B4A}"/>
              </a:ext>
            </a:extLst>
          </p:cNvPr>
          <p:cNvSpPr txBox="1"/>
          <p:nvPr/>
        </p:nvSpPr>
        <p:spPr>
          <a:xfrm>
            <a:off x="657386" y="2085489"/>
            <a:ext cx="4790833" cy="42206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 </a:t>
            </a:r>
            <a:r>
              <a:rPr lang="en-US" sz="2000" b="1" err="1"/>
              <a:t>Saviani</a:t>
            </a:r>
            <a:r>
              <a:rPr lang="en-US" sz="2000" b="1" dirty="0"/>
              <a:t> </a:t>
            </a:r>
            <a:r>
              <a:rPr lang="en-US" sz="2000" b="1" err="1"/>
              <a:t>analisa</a:t>
            </a:r>
            <a:r>
              <a:rPr lang="en-US" sz="2000" b="1" dirty="0"/>
              <a:t> a </a:t>
            </a:r>
            <a:r>
              <a:rPr lang="en-US" sz="2000" b="1" err="1"/>
              <a:t>consolidação</a:t>
            </a:r>
            <a:r>
              <a:rPr lang="en-US" sz="2000" b="1" dirty="0"/>
              <a:t> de </a:t>
            </a:r>
            <a:r>
              <a:rPr lang="en-US" sz="2000" b="1" err="1"/>
              <a:t>uma</a:t>
            </a:r>
            <a:r>
              <a:rPr lang="en-US" sz="2000" b="1" dirty="0"/>
              <a:t> </a:t>
            </a:r>
            <a:r>
              <a:rPr lang="en-US" sz="2000" b="1" err="1"/>
              <a:t>tradição</a:t>
            </a:r>
            <a:r>
              <a:rPr lang="en-US" sz="2000" b="1" dirty="0"/>
              <a:t> </a:t>
            </a:r>
            <a:r>
              <a:rPr lang="en-US" sz="2000" b="1" err="1"/>
              <a:t>pedagógica</a:t>
            </a:r>
            <a:r>
              <a:rPr lang="en-US" sz="2000" b="1" dirty="0"/>
              <a:t> </a:t>
            </a:r>
            <a:r>
              <a:rPr lang="en-US" sz="2000" b="1" err="1"/>
              <a:t>laica</a:t>
            </a:r>
            <a:r>
              <a:rPr lang="en-US" sz="2000" b="1" dirty="0"/>
              <a:t> no </a:t>
            </a:r>
            <a:r>
              <a:rPr lang="en-US" sz="2000" b="1" err="1"/>
              <a:t>Brasil</a:t>
            </a:r>
            <a:r>
              <a:rPr lang="en-US" sz="2000" b="1" dirty="0"/>
              <a:t> — </a:t>
            </a:r>
            <a:r>
              <a:rPr lang="en-US" sz="2000" b="1" err="1"/>
              <a:t>distinta</a:t>
            </a:r>
            <a:r>
              <a:rPr lang="en-US" sz="2000" b="1" dirty="0"/>
              <a:t> da </a:t>
            </a:r>
            <a:r>
              <a:rPr lang="en-US" sz="2000" b="1" err="1"/>
              <a:t>pedagogia</a:t>
            </a:r>
            <a:r>
              <a:rPr lang="en-US" sz="2000" b="1" dirty="0"/>
              <a:t> </a:t>
            </a:r>
            <a:r>
              <a:rPr lang="en-US" sz="2000" b="1" err="1"/>
              <a:t>jesuítica</a:t>
            </a:r>
            <a:r>
              <a:rPr lang="en-US" sz="2000" b="1" dirty="0"/>
              <a:t> e religiosa </a:t>
            </a:r>
            <a:r>
              <a:rPr lang="en-US" sz="2000" b="1" err="1"/>
              <a:t>que</a:t>
            </a:r>
            <a:r>
              <a:rPr lang="en-US" sz="2000" b="1" dirty="0"/>
              <a:t> </a:t>
            </a:r>
            <a:r>
              <a:rPr lang="en-US" sz="2000" b="1" err="1"/>
              <a:t>predominou</a:t>
            </a:r>
            <a:r>
              <a:rPr lang="en-US" sz="2000" b="1" dirty="0"/>
              <a:t> </a:t>
            </a:r>
            <a:r>
              <a:rPr lang="en-US" sz="2000" b="1" err="1"/>
              <a:t>nos</a:t>
            </a:r>
            <a:r>
              <a:rPr lang="en-US" sz="2000" b="1" dirty="0"/>
              <a:t> </a:t>
            </a:r>
            <a:r>
              <a:rPr lang="en-US" sz="2000" b="1" err="1"/>
              <a:t>séculos</a:t>
            </a:r>
            <a:r>
              <a:rPr lang="en-US" sz="2000" b="1" dirty="0"/>
              <a:t> </a:t>
            </a:r>
            <a:r>
              <a:rPr lang="en-US" sz="2000" b="1" err="1"/>
              <a:t>anteriores</a:t>
            </a:r>
            <a:r>
              <a:rPr lang="en-US" sz="2000" b="1" dirty="0"/>
              <a:t> — e </a:t>
            </a:r>
            <a:r>
              <a:rPr lang="en-US" sz="2000" b="1" err="1"/>
              <a:t>identifica</a:t>
            </a:r>
            <a:r>
              <a:rPr lang="en-US" sz="2000" b="1" dirty="0"/>
              <a:t> </a:t>
            </a:r>
            <a:r>
              <a:rPr lang="en-US" sz="2000" b="1" err="1"/>
              <a:t>três</a:t>
            </a:r>
            <a:r>
              <a:rPr lang="en-US" sz="2000" b="1" dirty="0"/>
              <a:t> </a:t>
            </a:r>
            <a:r>
              <a:rPr lang="en-US" sz="2000" b="1" err="1"/>
              <a:t>correntes</a:t>
            </a:r>
            <a:r>
              <a:rPr lang="en-US" sz="2000" b="1" dirty="0"/>
              <a:t> </a:t>
            </a:r>
            <a:r>
              <a:rPr lang="en-US" sz="2000" b="1" err="1"/>
              <a:t>ideológicas</a:t>
            </a:r>
            <a:r>
              <a:rPr lang="en-US" sz="2000" b="1" dirty="0"/>
              <a:t> </a:t>
            </a:r>
            <a:r>
              <a:rPr lang="en-US" sz="2000" b="1" err="1"/>
              <a:t>que</a:t>
            </a:r>
            <a:r>
              <a:rPr lang="en-US" sz="2000" b="1" dirty="0"/>
              <a:t> </a:t>
            </a:r>
            <a:r>
              <a:rPr lang="en-US" sz="2000" b="1" err="1"/>
              <a:t>moldaram</a:t>
            </a:r>
            <a:r>
              <a:rPr lang="en-US" sz="2000" b="1" dirty="0"/>
              <a:t> a </a:t>
            </a:r>
            <a:r>
              <a:rPr lang="en-US" sz="2000" b="1" err="1"/>
              <a:t>educação</a:t>
            </a:r>
            <a:r>
              <a:rPr lang="en-US" sz="2000" b="1" dirty="0"/>
              <a:t> </a:t>
            </a:r>
            <a:r>
              <a:rPr lang="en-US" sz="2000" b="1" err="1"/>
              <a:t>brasileira</a:t>
            </a:r>
            <a:r>
              <a:rPr lang="en-US" sz="2000" b="1" dirty="0"/>
              <a:t> entre 1827 e 1932: </a:t>
            </a:r>
            <a:r>
              <a:rPr lang="en-US" sz="2000" b="1" err="1"/>
              <a:t>ecletismo</a:t>
            </a:r>
            <a:r>
              <a:rPr lang="en-US" sz="2000" b="1" dirty="0"/>
              <a:t>, </a:t>
            </a:r>
            <a:r>
              <a:rPr lang="en-US" sz="2000" b="1" err="1"/>
              <a:t>liberalismo</a:t>
            </a:r>
            <a:r>
              <a:rPr lang="en-US" sz="2000" b="1" dirty="0"/>
              <a:t> e </a:t>
            </a:r>
            <a:r>
              <a:rPr lang="en-US" sz="2000" b="1" err="1"/>
              <a:t>positivismo</a:t>
            </a:r>
            <a:r>
              <a:rPr lang="en-US" sz="2000" b="1" dirty="0"/>
              <a:t>.  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 Esse </a:t>
            </a:r>
            <a:r>
              <a:rPr lang="en-US" sz="2000" b="1" err="1"/>
              <a:t>período</a:t>
            </a:r>
            <a:r>
              <a:rPr lang="en-US" sz="2000" b="1" dirty="0"/>
              <a:t> é </a:t>
            </a:r>
            <a:r>
              <a:rPr lang="en-US" sz="2000" b="1" err="1"/>
              <a:t>marcado</a:t>
            </a:r>
            <a:r>
              <a:rPr lang="en-US" sz="2000" b="1" dirty="0"/>
              <a:t> pela </a:t>
            </a:r>
            <a:r>
              <a:rPr lang="en-US" sz="2000" b="1" err="1"/>
              <a:t>emergência</a:t>
            </a:r>
            <a:r>
              <a:rPr lang="en-US" sz="2000" b="1" dirty="0"/>
              <a:t> do Estado-</a:t>
            </a:r>
            <a:r>
              <a:rPr lang="en-US" sz="2000" b="1" err="1"/>
              <a:t>nacional</a:t>
            </a:r>
            <a:r>
              <a:rPr lang="en-US" sz="2000" b="1" dirty="0"/>
              <a:t> (</a:t>
            </a:r>
            <a:r>
              <a:rPr lang="en-US" sz="2000" b="1" err="1"/>
              <a:t>Independência</a:t>
            </a:r>
            <a:r>
              <a:rPr lang="en-US" sz="2000" b="1" dirty="0"/>
              <a:t> e </a:t>
            </a:r>
            <a:r>
              <a:rPr lang="en-US" sz="2000" b="1" err="1"/>
              <a:t>transição</a:t>
            </a:r>
            <a:r>
              <a:rPr lang="en-US" sz="2000" b="1" dirty="0"/>
              <a:t> para a República), pela </a:t>
            </a:r>
            <a:r>
              <a:rPr lang="en-US" sz="2000" b="1" err="1"/>
              <a:t>influência</a:t>
            </a:r>
            <a:r>
              <a:rPr lang="en-US" sz="2000" b="1" dirty="0"/>
              <a:t> de </a:t>
            </a:r>
            <a:r>
              <a:rPr lang="en-US" sz="2000" b="1" err="1"/>
              <a:t>correntes</a:t>
            </a:r>
            <a:r>
              <a:rPr lang="en-US" sz="2000" b="1" dirty="0"/>
              <a:t> </a:t>
            </a:r>
            <a:r>
              <a:rPr lang="en-US" sz="2000" b="1" err="1"/>
              <a:t>filosóficas</a:t>
            </a:r>
            <a:r>
              <a:rPr lang="en-US" sz="2000" b="1" dirty="0"/>
              <a:t> e </a:t>
            </a:r>
            <a:r>
              <a:rPr lang="en-US" sz="2000" b="1" err="1"/>
              <a:t>pedagógicas</a:t>
            </a:r>
            <a:r>
              <a:rPr lang="en-US" sz="2000" b="1" dirty="0"/>
              <a:t> </a:t>
            </a:r>
            <a:r>
              <a:rPr lang="en-US" sz="2000" b="1" err="1"/>
              <a:t>europeias</a:t>
            </a:r>
            <a:r>
              <a:rPr lang="en-US" sz="2000" b="1" dirty="0"/>
              <a:t> e </a:t>
            </a:r>
            <a:r>
              <a:rPr lang="en-US" sz="2000" b="1" err="1"/>
              <a:t>por</a:t>
            </a:r>
            <a:r>
              <a:rPr lang="en-US" sz="2000" b="1" dirty="0"/>
              <a:t> </a:t>
            </a:r>
            <a:r>
              <a:rPr lang="en-US" sz="2000" b="1" err="1"/>
              <a:t>sucessivas</a:t>
            </a:r>
            <a:r>
              <a:rPr lang="en-US" sz="2000" b="1" dirty="0"/>
              <a:t> </a:t>
            </a:r>
            <a:r>
              <a:rPr lang="en-US" sz="2000" b="1" err="1"/>
              <a:t>reformas</a:t>
            </a:r>
            <a:r>
              <a:rPr lang="en-US" sz="2000" b="1" dirty="0"/>
              <a:t> </a:t>
            </a:r>
            <a:r>
              <a:rPr lang="en-US" sz="2000" b="1" err="1"/>
              <a:t>legais</a:t>
            </a:r>
            <a:r>
              <a:rPr lang="en-US" sz="2000" b="1" dirty="0"/>
              <a:t> </a:t>
            </a:r>
            <a:r>
              <a:rPr lang="en-US" sz="2000" b="1" err="1"/>
              <a:t>que</a:t>
            </a:r>
            <a:r>
              <a:rPr lang="en-US" sz="2000" b="1" dirty="0"/>
              <a:t> </a:t>
            </a:r>
            <a:r>
              <a:rPr lang="en-US" sz="2000" b="1" err="1"/>
              <a:t>visavam</a:t>
            </a:r>
            <a:r>
              <a:rPr lang="en-US" sz="2000" b="1" dirty="0"/>
              <a:t> </a:t>
            </a:r>
            <a:r>
              <a:rPr lang="en-US" sz="2000" b="1" err="1"/>
              <a:t>organizar</a:t>
            </a:r>
            <a:r>
              <a:rPr lang="en-US" sz="2000" b="1" dirty="0"/>
              <a:t> o </a:t>
            </a:r>
            <a:r>
              <a:rPr lang="en-US" sz="2000" b="1" err="1"/>
              <a:t>ensino</a:t>
            </a:r>
            <a:r>
              <a:rPr lang="en-US" sz="2000" b="1" dirty="0"/>
              <a:t> </a:t>
            </a:r>
            <a:r>
              <a:rPr lang="en-US" sz="2000" b="1" err="1"/>
              <a:t>primário</a:t>
            </a:r>
            <a:r>
              <a:rPr lang="en-US" sz="2000" b="1" dirty="0"/>
              <a:t> e </a:t>
            </a:r>
            <a:r>
              <a:rPr lang="en-US" sz="2000" b="1" err="1"/>
              <a:t>secundário</a:t>
            </a:r>
            <a:r>
              <a:rPr lang="en-US" sz="2000" b="1" dirty="0"/>
              <a:t> no </a:t>
            </a:r>
            <a:r>
              <a:rPr lang="en-US" sz="2000" b="1" err="1"/>
              <a:t>país</a:t>
            </a:r>
            <a:r>
              <a:rPr lang="en-US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9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Foto em preto e branco de grupo de pessoas posando para foto&#10;&#10;O conteúdo gerado por IA pode estar incorreto.">
            <a:extLst>
              <a:ext uri="{FF2B5EF4-FFF2-40B4-BE49-F238E27FC236}">
                <a16:creationId xmlns:a16="http://schemas.microsoft.com/office/drawing/2014/main" id="{978EDA45-6532-552A-8DF1-2FA90172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4" r="948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A3632F-734F-A97E-0EEA-866CF0BD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318" y="253066"/>
            <a:ext cx="3486013" cy="1249971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ptos Display"/>
              </a:rPr>
              <a:t>Liberalismo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0E1D6-5FA3-16A6-1F41-B00E9CBCC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38" y="1714368"/>
            <a:ext cx="6402578" cy="41264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000" dirty="0">
                <a:ea typeface="+mn-lt"/>
                <a:cs typeface="+mn-lt"/>
              </a:rPr>
              <a:t> </a:t>
            </a:r>
            <a:r>
              <a:rPr lang="pt-BR" sz="2000" b="1" dirty="0">
                <a:ea typeface="+mn-lt"/>
                <a:cs typeface="+mn-lt"/>
              </a:rPr>
              <a:t>As ideias liberais influenciaram fortemente os projetos educacionais do século XIX ao associarem a instrução primária à formação de cidadãos e ao progresso econômico. </a:t>
            </a:r>
          </a:p>
          <a:p>
            <a:pPr marL="0" indent="0">
              <a:buNone/>
            </a:pPr>
            <a:r>
              <a:rPr lang="pt-BR" sz="2000" b="1" dirty="0">
                <a:ea typeface="+mn-lt"/>
                <a:cs typeface="+mn-lt"/>
              </a:rPr>
              <a:t> No campo prático, esse momento inclui a Lei de 1827 (sobre escolas de primeiras letras) e reformas posteriores que procuraram institucionalizar o ensino público — ainda que com uma forte precariedade estrutural (docência mal preparada, ausência de currículo coeso). </a:t>
            </a:r>
          </a:p>
          <a:p>
            <a:pPr marL="0" indent="0">
              <a:buNone/>
            </a:pPr>
            <a:r>
              <a:rPr lang="pt-BR" sz="2000" b="1" dirty="0">
                <a:ea typeface="+mn-lt"/>
                <a:cs typeface="+mn-lt"/>
              </a:rPr>
              <a:t> As propostas liberais enfatizavam a escolarização como instrumento de moralização e produção de cidadãos letrados. Periódicos </a:t>
            </a:r>
            <a:r>
              <a:rPr lang="pt-BR" sz="2000" b="1" dirty="0" err="1">
                <a:ea typeface="+mn-lt"/>
                <a:cs typeface="+mn-lt"/>
              </a:rPr>
              <a:t>Uniateneu</a:t>
            </a:r>
            <a:endParaRPr lang="pt-BR" sz="2000" b="1"/>
          </a:p>
        </p:txBody>
      </p:sp>
    </p:spTree>
    <p:extLst>
      <p:ext uri="{BB962C8B-B14F-4D97-AF65-F5344CB8AC3E}">
        <p14:creationId xmlns:p14="http://schemas.microsoft.com/office/powerpoint/2010/main" val="131264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 A educação brasileira e as influências do liberalismo e do positivismo (1827–1932)</vt:lpstr>
      <vt:lpstr>Sumário</vt:lpstr>
      <vt:lpstr> Biografia </vt:lpstr>
      <vt:lpstr>História do Brasil e principais eventos da época (Contextualizando)  </vt:lpstr>
      <vt:lpstr>Apresentação do PowerPoint</vt:lpstr>
      <vt:lpstr>Visão de Saviani sobre a época</vt:lpstr>
      <vt:lpstr>Liberalismo</vt:lpstr>
      <vt:lpstr>Positivismo</vt:lpstr>
      <vt:lpstr>Principais reformas e transformações institucionais</vt:lpstr>
      <vt:lpstr>Consequências na avaliação de Saviani (conclusão)</vt:lpstr>
      <vt:lpstr>Referências 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535</cp:revision>
  <dcterms:created xsi:type="dcterms:W3CDTF">2025-11-10T00:57:31Z</dcterms:created>
  <dcterms:modified xsi:type="dcterms:W3CDTF">2025-11-11T01:05:50Z</dcterms:modified>
</cp:coreProperties>
</file>